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4" name="Shap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15" name="Shape 15"/>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grpSp>
        <p:nvGrpSpPr>
          <p:cNvPr id="18" name="Group 18"/>
          <p:cNvGrpSpPr/>
          <p:nvPr/>
        </p:nvGrpSpPr>
        <p:grpSpPr>
          <a:xfrm>
            <a:off x="2831735" y="3945633"/>
            <a:ext cx="3917511" cy="486920"/>
            <a:chOff x="0" y="0"/>
            <a:chExt cx="3917510" cy="486919"/>
          </a:xfrm>
        </p:grpSpPr>
        <p:pic>
          <p:nvPicPr>
            <p:cNvPr id="16" name="image1.png"/>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17" name="image1.png"/>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19" name="Shape 19"/>
          <p:cNvSpPr>
            <a:spLocks noGrp="1"/>
          </p:cNvSpPr>
          <p:nvPr>
            <p:ph type="title"/>
          </p:nvPr>
        </p:nvSpPr>
        <p:spPr>
          <a:prstGeom prst="rect">
            <a:avLst/>
          </a:prstGeom>
        </p:spPr>
        <p:txBody>
          <a:bodyPr/>
          <a:lstStyle/>
          <a:p>
            <a:r>
              <a:t>Title Text</a:t>
            </a:r>
          </a:p>
        </p:txBody>
      </p:sp>
      <p:sp>
        <p:nvSpPr>
          <p:cNvPr id="20" name="Shape 20"/>
          <p:cNvSpPr>
            <a:spLocks noGrp="1"/>
          </p:cNvSpPr>
          <p:nvPr>
            <p:ph type="body" sz="quarter" idx="1"/>
          </p:nvPr>
        </p:nvSpPr>
        <p:spPr>
          <a:xfrm>
            <a:off x="396991" y="2504043"/>
            <a:ext cx="2700337" cy="381001"/>
          </a:xfrm>
          <a:prstGeom prst="rect">
            <a:avLst/>
          </a:prstGeom>
        </p:spPr>
        <p:txBody>
          <a:bodyPr/>
          <a:lstStyle>
            <a:lvl1pPr marL="0" indent="0">
              <a:spcBef>
                <a:spcPts val="400"/>
              </a:spcBef>
              <a:buSzTx/>
              <a:buFontTx/>
              <a:buNone/>
              <a:defRPr sz="2000" b="1">
                <a:solidFill>
                  <a:srgbClr val="FFFFFF"/>
                </a:solidFill>
                <a:latin typeface="Arial"/>
                <a:ea typeface="Arial"/>
                <a:cs typeface="Arial"/>
                <a:sym typeface="Arial"/>
              </a:defRPr>
            </a:lvl1pPr>
            <a:lvl2pPr marL="557212" indent="-214313">
              <a:spcBef>
                <a:spcPts val="400"/>
              </a:spcBef>
              <a:buFontTx/>
              <a:defRPr sz="2000" b="1">
                <a:solidFill>
                  <a:srgbClr val="FFFFFF"/>
                </a:solidFill>
                <a:latin typeface="Arial"/>
                <a:ea typeface="Arial"/>
                <a:cs typeface="Arial"/>
                <a:sym typeface="Arial"/>
              </a:defRPr>
            </a:lvl2pPr>
            <a:lvl3pPr marL="857250" indent="-171450">
              <a:spcBef>
                <a:spcPts val="400"/>
              </a:spcBef>
              <a:buFontTx/>
              <a:defRPr sz="2000" b="1">
                <a:solidFill>
                  <a:srgbClr val="FFFFFF"/>
                </a:solidFill>
                <a:latin typeface="Arial"/>
                <a:ea typeface="Arial"/>
                <a:cs typeface="Arial"/>
                <a:sym typeface="Arial"/>
              </a:defRPr>
            </a:lvl3pPr>
            <a:lvl4pPr marL="1200150" indent="-171450">
              <a:spcBef>
                <a:spcPts val="400"/>
              </a:spcBef>
              <a:buFontTx/>
              <a:defRPr sz="2000" b="1">
                <a:solidFill>
                  <a:srgbClr val="FFFFFF"/>
                </a:solidFill>
                <a:latin typeface="Arial"/>
                <a:ea typeface="Arial"/>
                <a:cs typeface="Arial"/>
                <a:sym typeface="Arial"/>
              </a:defRPr>
            </a:lvl4pPr>
            <a:lvl5pPr marL="1543050" indent="-171450">
              <a:spcBef>
                <a:spcPts val="400"/>
              </a:spcBef>
              <a:buFontTx/>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 name="Shape 21"/>
          <p:cNvSpPr>
            <a:spLocks noGrp="1"/>
          </p:cNvSpPr>
          <p:nvPr>
            <p:ph type="body" sz="quarter" idx="13"/>
          </p:nvPr>
        </p:nvSpPr>
        <p:spPr>
          <a:xfrm>
            <a:off x="396992" y="3998593"/>
            <a:ext cx="2270008" cy="381001"/>
          </a:xfrm>
          <a:prstGeom prst="rect">
            <a:avLst/>
          </a:prstGeom>
        </p:spPr>
        <p:txBody>
          <a:bodyPr/>
          <a:lstStyle/>
          <a:p>
            <a:pPr marL="0" indent="0">
              <a:spcBef>
                <a:spcPts val="400"/>
              </a:spcBef>
              <a:buSzTx/>
              <a:buFontTx/>
              <a:buNone/>
              <a:defRPr sz="2000" b="1">
                <a:solidFill>
                  <a:srgbClr val="FFFFFF"/>
                </a:solidFill>
                <a:latin typeface="Arial"/>
                <a:ea typeface="Arial"/>
                <a:cs typeface="Arial"/>
                <a:sym typeface="Arial"/>
              </a:defRPr>
            </a:pPr>
            <a:endParaRPr/>
          </a:p>
        </p:txBody>
      </p:sp>
      <p:sp>
        <p:nvSpPr>
          <p:cNvPr id="22" name="Shape 22"/>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26" name="Shape 126"/>
          <p:cNvSpPr>
            <a:spLocks noGrp="1"/>
          </p:cNvSpPr>
          <p:nvPr>
            <p:ph type="title"/>
          </p:nvPr>
        </p:nvSpPr>
        <p:spPr>
          <a:xfrm>
            <a:off x="628650" y="365125"/>
            <a:ext cx="7886700" cy="1325563"/>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127" name="Shape 127"/>
          <p:cNvSpPr>
            <a:spLocks noGrp="1"/>
          </p:cNvSpPr>
          <p:nvPr>
            <p:ph type="body" idx="1"/>
          </p:nvPr>
        </p:nvSpPr>
        <p:spPr>
          <a:xfrm>
            <a:off x="628650" y="1825625"/>
            <a:ext cx="7886700" cy="4351338"/>
          </a:xfrm>
          <a:prstGeom prst="rect">
            <a:avLst/>
          </a:prstGeom>
        </p:spPr>
        <p:txBody>
          <a:bodyPr/>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35" name="Shape 135"/>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142" name="Shape 142"/>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143" name="Shape 143"/>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44" name="Shape 144"/>
          <p:cNvSpPr/>
          <p:nvPr/>
        </p:nvSpPr>
        <p:spPr>
          <a:xfrm>
            <a:off x="426891" y="4019051"/>
            <a:ext cx="3535509" cy="340087"/>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The Coding Bootcamp |</a:t>
            </a:r>
          </a:p>
        </p:txBody>
      </p:sp>
      <p:sp>
        <p:nvSpPr>
          <p:cNvPr id="145" name="Shape 145"/>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46" name="Shape 146"/>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47" name="Shape 147"/>
          <p:cNvSpPr>
            <a:spLocks noGrp="1"/>
          </p:cNvSpPr>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8" name="Shape 148"/>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49" name="Shape 1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156" name="Shape 156"/>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157" name="Shape 15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58" name="Shape 15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59" name="Shape 159"/>
          <p:cNvSpPr>
            <a:spLocks noGrp="1"/>
          </p:cNvSpPr>
          <p:nvPr>
            <p:ph type="title"/>
          </p:nvPr>
        </p:nvSpPr>
        <p:spPr>
          <a:prstGeom prst="rect">
            <a:avLst/>
          </a:prstGeom>
        </p:spPr>
        <p:txBody>
          <a:bodyPr/>
          <a:lstStyle>
            <a:lvl1pPr defTabSz="914400">
              <a:lnSpc>
                <a:spcPct val="90000"/>
              </a:lnSpc>
            </a:lvl1pPr>
          </a:lstStyle>
          <a:p>
            <a:r>
              <a:t>Title Text</a:t>
            </a:r>
          </a:p>
        </p:txBody>
      </p:sp>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67" name="Shape 167"/>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68" name="Shape 168"/>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69" name="Shape 169"/>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70" name="Shape 170"/>
          <p:cNvSpPr/>
          <p:nvPr/>
        </p:nvSpPr>
        <p:spPr>
          <a:xfrm>
            <a:off x="0" y="653853"/>
            <a:ext cx="9144000" cy="1"/>
          </a:xfrm>
          <a:prstGeom prst="line">
            <a:avLst/>
          </a:prstGeom>
          <a:ln w="41275">
            <a:solidFill>
              <a:srgbClr val="C83232"/>
            </a:solidFill>
            <a:miter/>
          </a:ln>
        </p:spPr>
        <p:txBody>
          <a:bodyPr lIns="45719" rIns="45719"/>
          <a:lstStyle/>
          <a:p>
            <a:endParaRPr/>
          </a:p>
        </p:txBody>
      </p:sp>
      <p:sp>
        <p:nvSpPr>
          <p:cNvPr id="171" name="Shape 1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78" name="image5.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79" name="Shape 179"/>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80" name="Shape 180"/>
          <p:cNvSpPr/>
          <p:nvPr/>
        </p:nvSpPr>
        <p:spPr>
          <a:xfrm>
            <a:off x="426891" y="4019051"/>
            <a:ext cx="3535509" cy="340087"/>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Rutgers Coding Bootcamp |</a:t>
            </a:r>
          </a:p>
        </p:txBody>
      </p:sp>
      <p:sp>
        <p:nvSpPr>
          <p:cNvPr id="181" name="Shape 181"/>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82" name="Shape 182"/>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83" name="Shape 183"/>
          <p:cNvSpPr>
            <a:spLocks noGrp="1"/>
          </p:cNvSpPr>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4" name="Shape 184"/>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85" name="Shape 1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pic>
        <p:nvPicPr>
          <p:cNvPr id="192" name="image5.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93" name="Shape 193"/>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94" name="Shape 194"/>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95" name="Shape 195"/>
          <p:cNvSpPr>
            <a:spLocks noGrp="1"/>
          </p:cNvSpPr>
          <p:nvPr>
            <p:ph type="title"/>
          </p:nvPr>
        </p:nvSpPr>
        <p:spPr>
          <a:prstGeom prst="rect">
            <a:avLst/>
          </a:prstGeom>
        </p:spPr>
        <p:txBody>
          <a:bodyPr/>
          <a:lstStyle>
            <a:lvl1pPr defTabSz="914400">
              <a:lnSpc>
                <a:spcPct val="90000"/>
              </a:lnSpc>
            </a:lvl1pPr>
          </a:lstStyle>
          <a:p>
            <a:r>
              <a:t>Title Text</a:t>
            </a:r>
          </a:p>
        </p:txBody>
      </p:sp>
      <p:sp>
        <p:nvSpPr>
          <p:cNvPr id="196" name="Shape 1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03" name="Shape 203"/>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04" name="Shape 204"/>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UCFB - All Rights Reserved</a:t>
            </a:r>
          </a:p>
        </p:txBody>
      </p:sp>
      <p:sp>
        <p:nvSpPr>
          <p:cNvPr id="205" name="Shape 205"/>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206" name="Shape 206"/>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207" name="image6.png"/>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208" name="Shape 20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209" name="Shape 2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_Title Slide">
    <p:spTree>
      <p:nvGrpSpPr>
        <p:cNvPr id="1" name=""/>
        <p:cNvGrpSpPr/>
        <p:nvPr/>
      </p:nvGrpSpPr>
      <p:grpSpPr>
        <a:xfrm>
          <a:off x="0" y="0"/>
          <a:ext cx="0" cy="0"/>
          <a:chOff x="0" y="0"/>
          <a:chExt cx="0" cy="0"/>
        </a:xfrm>
      </p:grpSpPr>
      <p:sp>
        <p:nvSpPr>
          <p:cNvPr id="216" name="Shape 216"/>
          <p:cNvSpPr>
            <a:spLocks noGrp="1"/>
          </p:cNvSpPr>
          <p:nvPr>
            <p:ph type="title"/>
          </p:nvPr>
        </p:nvSpPr>
        <p:spPr>
          <a:xfrm>
            <a:off x="685800" y="2130426"/>
            <a:ext cx="7772400" cy="1470026"/>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217" name="Shape 217"/>
          <p:cNvSpPr>
            <a:spLocks noGrp="1"/>
          </p:cNvSpPr>
          <p:nvPr>
            <p:ph type="body" sz="quarter" idx="1"/>
          </p:nvPr>
        </p:nvSpPr>
        <p:spPr>
          <a:xfrm>
            <a:off x="1371600" y="3886200"/>
            <a:ext cx="6400800" cy="1752600"/>
          </a:xfrm>
          <a:prstGeom prst="rect">
            <a:avLst/>
          </a:prstGeom>
        </p:spPr>
        <p:txBody>
          <a:bodyPr/>
          <a:lstStyle>
            <a:lvl1pPr marL="0" indent="0" algn="ctr" defTabSz="914400">
              <a:lnSpc>
                <a:spcPct val="90000"/>
              </a:lnSpc>
              <a:spcBef>
                <a:spcPts val="1000"/>
              </a:spcBef>
              <a:buSzTx/>
              <a:buFontTx/>
              <a:buNone/>
              <a:defRPr sz="2800">
                <a:solidFill>
                  <a:srgbClr val="888888"/>
                </a:solidFill>
              </a:defRPr>
            </a:lvl1pPr>
            <a:lvl2pPr marL="0" indent="342900" algn="ctr" defTabSz="914400">
              <a:lnSpc>
                <a:spcPct val="90000"/>
              </a:lnSpc>
              <a:spcBef>
                <a:spcPts val="1000"/>
              </a:spcBef>
              <a:buSzTx/>
              <a:buFontTx/>
              <a:buNone/>
              <a:defRPr sz="2800">
                <a:solidFill>
                  <a:srgbClr val="888888"/>
                </a:solidFill>
              </a:defRPr>
            </a:lvl2pPr>
            <a:lvl3pPr marL="0" indent="685800" algn="ctr" defTabSz="914400">
              <a:lnSpc>
                <a:spcPct val="90000"/>
              </a:lnSpc>
              <a:spcBef>
                <a:spcPts val="1000"/>
              </a:spcBef>
              <a:buSzTx/>
              <a:buFontTx/>
              <a:buNone/>
              <a:defRPr sz="2800">
                <a:solidFill>
                  <a:srgbClr val="888888"/>
                </a:solidFill>
              </a:defRPr>
            </a:lvl3pPr>
            <a:lvl4pPr marL="0" indent="1028700" algn="ctr" defTabSz="914400">
              <a:lnSpc>
                <a:spcPct val="90000"/>
              </a:lnSpc>
              <a:spcBef>
                <a:spcPts val="1000"/>
              </a:spcBef>
              <a:buSzTx/>
              <a:buFontTx/>
              <a:buNone/>
              <a:defRPr sz="2800">
                <a:solidFill>
                  <a:srgbClr val="888888"/>
                </a:solidFill>
              </a:defRPr>
            </a:lvl4pPr>
            <a:lvl5pPr marL="0" indent="1371600" algn="ctr" defTabSz="914400">
              <a:lnSpc>
                <a:spcPct val="90000"/>
              </a:lnSpc>
              <a:spcBef>
                <a:spcPts val="1000"/>
              </a:spcBef>
              <a:buSzTx/>
              <a:buFontTx/>
              <a:buNone/>
              <a:defRPr sz="2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225" name="Shape 225"/>
          <p:cNvSpPr>
            <a:spLocks noGrp="1"/>
          </p:cNvSpPr>
          <p:nvPr>
            <p:ph type="title"/>
          </p:nvPr>
        </p:nvSpPr>
        <p:spPr>
          <a:xfrm>
            <a:off x="628650" y="365125"/>
            <a:ext cx="7886700" cy="1325563"/>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226" name="Shape 226"/>
          <p:cNvSpPr>
            <a:spLocks noGrp="1"/>
          </p:cNvSpPr>
          <p:nvPr>
            <p:ph type="body" idx="1"/>
          </p:nvPr>
        </p:nvSpPr>
        <p:spPr>
          <a:xfrm>
            <a:off x="628650" y="1825625"/>
            <a:ext cx="7886700" cy="4351338"/>
          </a:xfrm>
          <a:prstGeom prst="rect">
            <a:avLst/>
          </a:prstGeom>
        </p:spPr>
        <p:txBody>
          <a:bodyPr/>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34" name="Shape 234"/>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8" name="Shape 38"/>
          <p:cNvSpPr/>
          <p:nvPr/>
        </p:nvSpPr>
        <p:spPr>
          <a:xfrm>
            <a:off x="0" y="653853"/>
            <a:ext cx="9144000" cy="1"/>
          </a:xfrm>
          <a:prstGeom prst="line">
            <a:avLst/>
          </a:prstGeom>
          <a:ln w="41275">
            <a:solidFill>
              <a:srgbClr val="262626"/>
            </a:solidFill>
          </a:ln>
        </p:spPr>
        <p:txBody>
          <a:bodyPr lIns="45719" rIns="45719"/>
          <a:lstStyle/>
          <a:p>
            <a:endParaRPr/>
          </a:p>
        </p:txBody>
      </p:sp>
      <p:sp>
        <p:nvSpPr>
          <p:cNvPr id="39" name="Shape 39"/>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40" name="Shape 40"/>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grpSp>
        <p:nvGrpSpPr>
          <p:cNvPr id="43" name="Group 43"/>
          <p:cNvGrpSpPr/>
          <p:nvPr/>
        </p:nvGrpSpPr>
        <p:grpSpPr>
          <a:xfrm>
            <a:off x="5232359" y="6411722"/>
            <a:ext cx="3917511" cy="486920"/>
            <a:chOff x="0" y="0"/>
            <a:chExt cx="3917510" cy="486919"/>
          </a:xfrm>
        </p:grpSpPr>
        <p:pic>
          <p:nvPicPr>
            <p:cNvPr id="41" name="image1.png"/>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42" name="image1.png"/>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44" name="Shape 44"/>
          <p:cNvSpPr>
            <a:spLocks noGrp="1"/>
          </p:cNvSpPr>
          <p:nvPr>
            <p:ph type="title"/>
          </p:nvPr>
        </p:nvSpPr>
        <p:spPr>
          <a:xfrm>
            <a:off x="304800" y="0"/>
            <a:ext cx="5470527" cy="653854"/>
          </a:xfrm>
          <a:prstGeom prst="rect">
            <a:avLst/>
          </a:prstGeom>
        </p:spPr>
        <p:txBody>
          <a:bodyPr/>
          <a:lstStyle>
            <a:lvl1pPr>
              <a:defRPr sz="2400" i="0">
                <a:solidFill>
                  <a:srgbClr val="000000"/>
                </a:solidFill>
              </a:defRPr>
            </a:lvl1pPr>
          </a:lstStyle>
          <a:p>
            <a:r>
              <a:t>Title Text</a:t>
            </a:r>
          </a:p>
        </p:txBody>
      </p:sp>
      <p:sp>
        <p:nvSpPr>
          <p:cNvPr id="45" name="Shape 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BF5700"/>
        </a:solidFill>
        <a:effectLst/>
      </p:bgPr>
    </p:bg>
    <p:spTree>
      <p:nvGrpSpPr>
        <p:cNvPr id="1" name=""/>
        <p:cNvGrpSpPr/>
        <p:nvPr/>
      </p:nvGrpSpPr>
      <p:grpSpPr>
        <a:xfrm>
          <a:off x="0" y="0"/>
          <a:ext cx="0" cy="0"/>
          <a:chOff x="0" y="0"/>
          <a:chExt cx="0" cy="0"/>
        </a:xfrm>
      </p:grpSpPr>
      <p:sp>
        <p:nvSpPr>
          <p:cNvPr id="52" name="Shape 52"/>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53" name="Shape 53"/>
          <p:cNvSpPr/>
          <p:nvPr/>
        </p:nvSpPr>
        <p:spPr>
          <a:xfrm>
            <a:off x="426892" y="4020498"/>
            <a:ext cx="4678508" cy="340087"/>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The Coding Bootcamp at UT Austin | </a:t>
            </a:r>
          </a:p>
        </p:txBody>
      </p:sp>
      <p:sp>
        <p:nvSpPr>
          <p:cNvPr id="54" name="Shape 54"/>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55" name="Shape 55"/>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56" name="Shape 56"/>
          <p:cNvSpPr>
            <a:spLocks noGrp="1"/>
          </p:cNvSpPr>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sz="1800" b="1">
                <a:solidFill>
                  <a:srgbClr val="FFFFFF"/>
                </a:solidFill>
                <a:latin typeface="Arial"/>
                <a:ea typeface="Arial"/>
                <a:cs typeface="Arial"/>
                <a:sym typeface="Arial"/>
              </a:defRPr>
            </a:lvl1pPr>
            <a:lvl2pPr marL="662939" indent="-205739" defTabSz="914400">
              <a:lnSpc>
                <a:spcPct val="90000"/>
              </a:lnSpc>
              <a:spcBef>
                <a:spcPts val="1000"/>
              </a:spcBef>
              <a:buFontTx/>
              <a:buChar char="•"/>
              <a:defRPr sz="1800" b="1">
                <a:solidFill>
                  <a:srgbClr val="FFFFFF"/>
                </a:solidFill>
                <a:latin typeface="Arial"/>
                <a:ea typeface="Arial"/>
                <a:cs typeface="Arial"/>
                <a:sym typeface="Arial"/>
              </a:defRPr>
            </a:lvl2pPr>
            <a:lvl3pPr marL="1120139" indent="-205739" defTabSz="914400">
              <a:lnSpc>
                <a:spcPct val="90000"/>
              </a:lnSpc>
              <a:spcBef>
                <a:spcPts val="1000"/>
              </a:spcBef>
              <a:buFontTx/>
              <a:defRPr sz="1800" b="1">
                <a:solidFill>
                  <a:srgbClr val="FFFFFF"/>
                </a:solidFill>
                <a:latin typeface="Arial"/>
                <a:ea typeface="Arial"/>
                <a:cs typeface="Arial"/>
                <a:sym typeface="Arial"/>
              </a:defRPr>
            </a:lvl3pPr>
            <a:lvl4pPr marL="1577339" indent="-205739" defTabSz="914400">
              <a:lnSpc>
                <a:spcPct val="90000"/>
              </a:lnSpc>
              <a:spcBef>
                <a:spcPts val="1000"/>
              </a:spcBef>
              <a:buFontTx/>
              <a:buChar char="•"/>
              <a:defRPr sz="1800" b="1">
                <a:solidFill>
                  <a:srgbClr val="FFFFFF"/>
                </a:solidFill>
                <a:latin typeface="Arial"/>
                <a:ea typeface="Arial"/>
                <a:cs typeface="Arial"/>
                <a:sym typeface="Arial"/>
              </a:defRPr>
            </a:lvl4pPr>
            <a:lvl5pPr marL="2034539" indent="-205739" defTabSz="914400">
              <a:lnSpc>
                <a:spcPct val="90000"/>
              </a:lnSpc>
              <a:spcBef>
                <a:spcPts val="1000"/>
              </a:spcBef>
              <a:buFontTx/>
              <a:buChar char="•"/>
              <a:defRPr sz="18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pic>
        <p:nvPicPr>
          <p:cNvPr id="58" name="image2.png"/>
          <p:cNvPicPr>
            <a:picLocks noChangeAspect="1"/>
          </p:cNvPicPr>
          <p:nvPr/>
        </p:nvPicPr>
        <p:blipFill>
          <a:blip r:embed="rId2">
            <a:extLst/>
          </a:blip>
          <a:srcRect t="10220"/>
          <a:stretch>
            <a:fillRect/>
          </a:stretch>
        </p:blipFill>
        <p:spPr>
          <a:xfrm>
            <a:off x="0" y="-1"/>
            <a:ext cx="9144000" cy="560978"/>
          </a:xfrm>
          <a:prstGeom prst="rect">
            <a:avLst/>
          </a:prstGeom>
          <a:ln w="12700">
            <a:miter lim="400000"/>
          </a:ln>
        </p:spPr>
      </p:pic>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BF5700"/>
        </a:solidFill>
        <a:effectLst/>
      </p:bgPr>
    </p:bg>
    <p:spTree>
      <p:nvGrpSpPr>
        <p:cNvPr id="1" name=""/>
        <p:cNvGrpSpPr/>
        <p:nvPr/>
      </p:nvGrpSpPr>
      <p:grpSpPr>
        <a:xfrm>
          <a:off x="0" y="0"/>
          <a:ext cx="0" cy="0"/>
          <a:chOff x="0" y="0"/>
          <a:chExt cx="0" cy="0"/>
        </a:xfrm>
      </p:grpSpPr>
      <p:sp>
        <p:nvSpPr>
          <p:cNvPr id="66" name="Shape 6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67" name="Shape 6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68" name="Shape 68"/>
          <p:cNvSpPr>
            <a:spLocks noGrp="1"/>
          </p:cNvSpPr>
          <p:nvPr>
            <p:ph type="title"/>
          </p:nvPr>
        </p:nvSpPr>
        <p:spPr>
          <a:prstGeom prst="rect">
            <a:avLst/>
          </a:prstGeom>
        </p:spPr>
        <p:txBody>
          <a:bodyPr/>
          <a:lstStyle>
            <a:lvl1pPr defTabSz="914400">
              <a:lnSpc>
                <a:spcPct val="90000"/>
              </a:lnSpc>
            </a:lvl1pPr>
          </a:lstStyle>
          <a:p>
            <a:r>
              <a:t>Title Text</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6" name="Shape 76"/>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77" name="Shape 77"/>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78" name="Shape 78"/>
          <p:cNvSpPr/>
          <p:nvPr/>
        </p:nvSpPr>
        <p:spPr>
          <a:xfrm>
            <a:off x="0" y="653853"/>
            <a:ext cx="9144000" cy="1"/>
          </a:xfrm>
          <a:prstGeom prst="line">
            <a:avLst/>
          </a:prstGeom>
          <a:ln w="41275">
            <a:solidFill>
              <a:srgbClr val="BF5700"/>
            </a:solidFill>
            <a:miter/>
          </a:ln>
        </p:spPr>
        <p:txBody>
          <a:bodyPr lIns="45719" rIns="45719"/>
          <a:lstStyle/>
          <a:p>
            <a:endParaRPr/>
          </a:p>
        </p:txBody>
      </p:sp>
      <p:sp>
        <p:nvSpPr>
          <p:cNvPr id="79" name="Shape 79"/>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pic>
        <p:nvPicPr>
          <p:cNvPr id="80" name="image2.png"/>
          <p:cNvPicPr>
            <a:picLocks noChangeAspect="1"/>
          </p:cNvPicPr>
          <p:nvPr/>
        </p:nvPicPr>
        <p:blipFill>
          <a:blip r:embed="rId2">
            <a:extLst/>
          </a:blip>
          <a:srcRect l="73429" t="14128"/>
          <a:stretch>
            <a:fillRect/>
          </a:stretch>
        </p:blipFill>
        <p:spPr>
          <a:xfrm>
            <a:off x="-5871" y="6400800"/>
            <a:ext cx="2179730" cy="481355"/>
          </a:xfrm>
          <a:prstGeom prst="rect">
            <a:avLst/>
          </a:prstGeom>
          <a:ln w="12700">
            <a:miter lim="400000"/>
          </a:ln>
        </p:spPr>
      </p:pic>
      <p:sp>
        <p:nvSpPr>
          <p:cNvPr id="81" name="Shape 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1E4B87"/>
        </a:solidFill>
        <a:effectLst/>
      </p:bgPr>
    </p:bg>
    <p:spTree>
      <p:nvGrpSpPr>
        <p:cNvPr id="1" name=""/>
        <p:cNvGrpSpPr/>
        <p:nvPr/>
      </p:nvGrpSpPr>
      <p:grpSpPr>
        <a:xfrm>
          <a:off x="0" y="0"/>
          <a:ext cx="0" cy="0"/>
          <a:chOff x="0" y="0"/>
          <a:chExt cx="0" cy="0"/>
        </a:xfrm>
      </p:grpSpPr>
      <p:sp>
        <p:nvSpPr>
          <p:cNvPr id="88" name="Shape 88"/>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89" name="Shape 89"/>
          <p:cNvSpPr/>
          <p:nvPr/>
        </p:nvSpPr>
        <p:spPr>
          <a:xfrm>
            <a:off x="426892" y="4045275"/>
            <a:ext cx="4678508" cy="290533"/>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a:bodyPr>
          <a:lstStyle>
            <a:lvl1pPr>
              <a:lnSpc>
                <a:spcPct val="90000"/>
              </a:lnSpc>
              <a:defRPr sz="1600" b="1">
                <a:solidFill>
                  <a:srgbClr val="FFFFFF"/>
                </a:solidFill>
                <a:latin typeface="Arial"/>
                <a:ea typeface="Arial"/>
                <a:cs typeface="Arial"/>
                <a:sym typeface="Arial"/>
              </a:defRPr>
            </a:lvl1pPr>
          </a:lstStyle>
          <a:p>
            <a:r>
              <a:t>The Coding Bootcamp at UCLA Extension  |</a:t>
            </a:r>
          </a:p>
        </p:txBody>
      </p:sp>
      <p:sp>
        <p:nvSpPr>
          <p:cNvPr id="90" name="Shape 90"/>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91" name="Shape 91"/>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92" name="Shape 92"/>
          <p:cNvSpPr>
            <a:spLocks noGrp="1"/>
          </p:cNvSpPr>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sz="1700" b="1">
                <a:solidFill>
                  <a:srgbClr val="FFFFFF"/>
                </a:solidFill>
                <a:latin typeface="Arial"/>
                <a:ea typeface="Arial"/>
                <a:cs typeface="Arial"/>
                <a:sym typeface="Arial"/>
              </a:defRPr>
            </a:lvl1pPr>
            <a:lvl2pPr marL="651509" indent="-194309" defTabSz="914400">
              <a:lnSpc>
                <a:spcPct val="90000"/>
              </a:lnSpc>
              <a:spcBef>
                <a:spcPts val="1000"/>
              </a:spcBef>
              <a:buFontTx/>
              <a:buChar char="•"/>
              <a:defRPr sz="1700" b="1">
                <a:solidFill>
                  <a:srgbClr val="FFFFFF"/>
                </a:solidFill>
                <a:latin typeface="Arial"/>
                <a:ea typeface="Arial"/>
                <a:cs typeface="Arial"/>
                <a:sym typeface="Arial"/>
              </a:defRPr>
            </a:lvl2pPr>
            <a:lvl3pPr marL="1108710" indent="-194310" defTabSz="914400">
              <a:lnSpc>
                <a:spcPct val="90000"/>
              </a:lnSpc>
              <a:spcBef>
                <a:spcPts val="1000"/>
              </a:spcBef>
              <a:buFontTx/>
              <a:defRPr sz="1700" b="1">
                <a:solidFill>
                  <a:srgbClr val="FFFFFF"/>
                </a:solidFill>
                <a:latin typeface="Arial"/>
                <a:ea typeface="Arial"/>
                <a:cs typeface="Arial"/>
                <a:sym typeface="Arial"/>
              </a:defRPr>
            </a:lvl3pPr>
            <a:lvl4pPr marL="1565910" indent="-194310" defTabSz="914400">
              <a:lnSpc>
                <a:spcPct val="90000"/>
              </a:lnSpc>
              <a:spcBef>
                <a:spcPts val="1000"/>
              </a:spcBef>
              <a:buFontTx/>
              <a:buChar char="•"/>
              <a:defRPr sz="1700" b="1">
                <a:solidFill>
                  <a:srgbClr val="FFFFFF"/>
                </a:solidFill>
                <a:latin typeface="Arial"/>
                <a:ea typeface="Arial"/>
                <a:cs typeface="Arial"/>
                <a:sym typeface="Arial"/>
              </a:defRPr>
            </a:lvl4pPr>
            <a:lvl5pPr marL="2023110" indent="-194310" defTabSz="914400">
              <a:lnSpc>
                <a:spcPct val="90000"/>
              </a:lnSpc>
              <a:spcBef>
                <a:spcPts val="1000"/>
              </a:spcBef>
              <a:buFontTx/>
              <a:buChar char="•"/>
              <a:defRPr sz="17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3" name="Shape 93"/>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94" name="Shape 94"/>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95" name="image3.png"/>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96" name="image4.png"/>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1E4B87"/>
        </a:solidFill>
        <a:effectLst/>
      </p:bgPr>
    </p:bg>
    <p:spTree>
      <p:nvGrpSpPr>
        <p:cNvPr id="1" name=""/>
        <p:cNvGrpSpPr/>
        <p:nvPr/>
      </p:nvGrpSpPr>
      <p:grpSpPr>
        <a:xfrm>
          <a:off x="0" y="0"/>
          <a:ext cx="0" cy="0"/>
          <a:chOff x="0" y="0"/>
          <a:chExt cx="0" cy="0"/>
        </a:xfrm>
      </p:grpSpPr>
      <p:sp>
        <p:nvSpPr>
          <p:cNvPr id="104" name="Shape 104"/>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05" name="Shape 105"/>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06" name="Shape 106"/>
          <p:cNvSpPr>
            <a:spLocks noGrp="1"/>
          </p:cNvSpPr>
          <p:nvPr>
            <p:ph type="title"/>
          </p:nvPr>
        </p:nvSpPr>
        <p:spPr>
          <a:prstGeom prst="rect">
            <a:avLst/>
          </a:prstGeom>
        </p:spPr>
        <p:txBody>
          <a:bodyPr/>
          <a:lstStyle>
            <a:lvl1pPr defTabSz="914400">
              <a:lnSpc>
                <a:spcPct val="90000"/>
              </a:lnSpc>
            </a:lvl1pPr>
          </a:lstStyle>
          <a:p>
            <a:r>
              <a:t>Title Text</a:t>
            </a:r>
          </a:p>
        </p:txBody>
      </p:sp>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14" name="Shape 114"/>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15" name="Shape 115"/>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16" name="Shape 116"/>
          <p:cNvSpPr/>
          <p:nvPr/>
        </p:nvSpPr>
        <p:spPr>
          <a:xfrm>
            <a:off x="0" y="653853"/>
            <a:ext cx="9144000" cy="1"/>
          </a:xfrm>
          <a:prstGeom prst="line">
            <a:avLst/>
          </a:prstGeom>
          <a:ln w="41275">
            <a:solidFill>
              <a:srgbClr val="BF5700"/>
            </a:solidFill>
            <a:miter/>
          </a:ln>
        </p:spPr>
        <p:txBody>
          <a:bodyPr lIns="45719" rIns="45719"/>
          <a:lstStyle/>
          <a:p>
            <a:endParaRPr/>
          </a:p>
        </p:txBody>
      </p:sp>
      <p:sp>
        <p:nvSpPr>
          <p:cNvPr id="117" name="Shape 11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pic>
        <p:nvPicPr>
          <p:cNvPr id="118" name="image3.png"/>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3" name="Shape 3"/>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4" name="Shape 4"/>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5" name="Shape 5"/>
          <p:cNvSpPr>
            <a:spLocks noGrp="1"/>
          </p:cNvSpPr>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6" name="Shape 6"/>
          <p:cNvSpPr>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90606" y="2953542"/>
            <a:ext cx="8229601" cy="871859"/>
          </a:xfrm>
          <a:prstGeom prst="rect">
            <a:avLst/>
          </a:prstGeom>
        </p:spPr>
        <p:txBody>
          <a:bodyPr/>
          <a:lstStyle>
            <a:lvl1pPr>
              <a:defRPr i="1"/>
            </a:lvl1pPr>
          </a:lstStyle>
          <a:p>
            <a:r>
              <a:t>Know Thy Node</a:t>
            </a:r>
          </a:p>
        </p:txBody>
      </p:sp>
      <p:sp>
        <p:nvSpPr>
          <p:cNvPr id="244" name="Shape 244"/>
          <p:cNvSpPr>
            <a:spLocks noGrp="1"/>
          </p:cNvSpPr>
          <p:nvPr>
            <p:ph type="body" sz="quarter" idx="1"/>
          </p:nvPr>
        </p:nvSpPr>
        <p:spPr>
          <a:prstGeom prst="rect">
            <a:avLst/>
          </a:prstGeom>
        </p:spPr>
        <p:txBody>
          <a:bodyPr/>
          <a:lstStyle/>
          <a:p>
            <a:r>
              <a:t>March 28, 2016</a:t>
            </a:r>
          </a:p>
        </p:txBody>
      </p:sp>
      <p:sp>
        <p:nvSpPr>
          <p:cNvPr id="245" name="Shape 245"/>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stStyle>
          <a:p>
            <a:r>
              <a:t>Day 30</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xfrm>
            <a:off x="304799" y="-1"/>
            <a:ext cx="5470528" cy="653856"/>
          </a:xfrm>
          <a:prstGeom prst="rect">
            <a:avLst/>
          </a:prstGeom>
        </p:spPr>
        <p:txBody>
          <a:bodyPr/>
          <a:lstStyle/>
          <a:p>
            <a:r>
              <a:t>Full-Stack Development</a:t>
            </a:r>
          </a:p>
        </p:txBody>
      </p:sp>
      <p:pic>
        <p:nvPicPr>
          <p:cNvPr id="276" name="image10.png" descr="C:\Users\ahaque89\Downloads\MEAN Deployment Strategy - Page 1 (2).png"/>
          <p:cNvPicPr>
            <a:picLocks noChangeAspect="1"/>
          </p:cNvPicPr>
          <p:nvPr/>
        </p:nvPicPr>
        <p:blipFill>
          <a:blip r:embed="rId2">
            <a:extLst/>
          </a:blip>
          <a:srcRect l="2424" t="13635" r="3150" b="5247"/>
          <a:stretch>
            <a:fillRect/>
          </a:stretch>
        </p:blipFill>
        <p:spPr>
          <a:xfrm>
            <a:off x="57398" y="740473"/>
            <a:ext cx="8948716" cy="4212062"/>
          </a:xfrm>
          <a:prstGeom prst="rect">
            <a:avLst/>
          </a:prstGeom>
          <a:ln w="12700">
            <a:miter lim="400000"/>
          </a:ln>
        </p:spPr>
      </p:pic>
      <p:sp>
        <p:nvSpPr>
          <p:cNvPr id="277" name="Shape 277"/>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78" name="Shape 278"/>
          <p:cNvSpPr/>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xfrm>
            <a:off x="304799" y="-1"/>
            <a:ext cx="5470528" cy="653856"/>
          </a:xfrm>
          <a:prstGeom prst="rect">
            <a:avLst/>
          </a:prstGeom>
        </p:spPr>
        <p:txBody>
          <a:bodyPr/>
          <a:lstStyle/>
          <a:p>
            <a:r>
              <a:t>The “Magic” of YouTube</a:t>
            </a:r>
          </a:p>
        </p:txBody>
      </p:sp>
      <p:pic>
        <p:nvPicPr>
          <p:cNvPr id="281" name="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xfrm>
            <a:off x="304799" y="-1"/>
            <a:ext cx="5470528" cy="653856"/>
          </a:xfrm>
          <a:prstGeom prst="rect">
            <a:avLst/>
          </a:prstGeom>
        </p:spPr>
        <p:txBody>
          <a:bodyPr/>
          <a:lstStyle/>
          <a:p>
            <a:r>
              <a:t>Key Question</a:t>
            </a:r>
          </a:p>
        </p:txBody>
      </p:sp>
      <p:sp>
        <p:nvSpPr>
          <p:cNvPr id="284" name="Shape 284"/>
          <p:cNvSpPr/>
          <p:nvPr/>
        </p:nvSpPr>
        <p:spPr>
          <a:xfrm>
            <a:off x="533400" y="2987553"/>
            <a:ext cx="8229600" cy="60946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Examples of “Server-Side” Code?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304800" y="-1"/>
            <a:ext cx="6553200" cy="653856"/>
          </a:xfrm>
          <a:prstGeom prst="rect">
            <a:avLst/>
          </a:prstGeom>
        </p:spPr>
        <p:txBody>
          <a:bodyPr/>
          <a:lstStyle/>
          <a:p>
            <a:r>
              <a:t>Server-Side Code in Action!</a:t>
            </a:r>
          </a:p>
        </p:txBody>
      </p:sp>
      <p:sp>
        <p:nvSpPr>
          <p:cNvPr id="287" name="Shape 287"/>
          <p:cNvSpPr/>
          <p:nvPr/>
        </p:nvSpPr>
        <p:spPr>
          <a:xfrm>
            <a:off x="304800" y="914400"/>
            <a:ext cx="8610600" cy="3993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API that parse URL parameters to provide selective JSONs</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Firebase methods that provide a timestamp back to users</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Clicking an invoice that provides a PDF report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xfrm>
            <a:off x="304799" y="-1"/>
            <a:ext cx="5470528" cy="653856"/>
          </a:xfrm>
          <a:prstGeom prst="rect">
            <a:avLst/>
          </a:prstGeom>
        </p:spPr>
        <p:txBody>
          <a:bodyPr/>
          <a:lstStyle/>
          <a:p>
            <a:r>
              <a:t>Critical Question</a:t>
            </a:r>
          </a:p>
        </p:txBody>
      </p:sp>
      <p:sp>
        <p:nvSpPr>
          <p:cNvPr id="290" name="Shape 290"/>
          <p:cNvSpPr/>
          <p:nvPr/>
        </p:nvSpPr>
        <p:spPr>
          <a:xfrm>
            <a:off x="1438275" y="2958711"/>
            <a:ext cx="6457951" cy="81955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90000"/>
              </a:lnSpc>
              <a:defRPr sz="5100" b="1" i="1">
                <a:latin typeface="Arial"/>
                <a:ea typeface="Arial"/>
                <a:cs typeface="Arial"/>
                <a:sym typeface="Arial"/>
              </a:defRPr>
            </a:lvl1pPr>
          </a:lstStyle>
          <a:p>
            <a:r>
              <a:t>What is a “server”?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0" y="990600"/>
            <a:ext cx="9144000" cy="41148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293" name="Shape 293"/>
          <p:cNvSpPr>
            <a:spLocks noGrp="1"/>
          </p:cNvSpPr>
          <p:nvPr>
            <p:ph type="title"/>
          </p:nvPr>
        </p:nvSpPr>
        <p:spPr>
          <a:xfrm>
            <a:off x="304799" y="-1"/>
            <a:ext cx="5470528" cy="653856"/>
          </a:xfrm>
          <a:prstGeom prst="rect">
            <a:avLst/>
          </a:prstGeom>
        </p:spPr>
        <p:txBody>
          <a:bodyPr/>
          <a:lstStyle/>
          <a:p>
            <a:r>
              <a:t>Definition of “Server”</a:t>
            </a:r>
          </a:p>
        </p:txBody>
      </p:sp>
      <p:sp>
        <p:nvSpPr>
          <p:cNvPr id="294" name="Shape 294"/>
          <p:cNvSpPr/>
          <p:nvPr/>
        </p:nvSpPr>
        <p:spPr>
          <a:xfrm>
            <a:off x="457200" y="1066800"/>
            <a:ext cx="8229600" cy="3520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t>A web server takes a client request and gives something back</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“A web browser lets a user request a resource. The web server gets the request, finds the resource, and returns something to the user. Sometimes the resource is an </a:t>
            </a:r>
            <a:r>
              <a:rPr i="1"/>
              <a:t>HTML</a:t>
            </a:r>
            <a:r>
              <a:t> page. Sometimes it's a picture. Or a sound file. Or even a PDF document. Doesn't matter--the client asks for the thing (resource) [or action] and the server sends it back.”</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 When we say "server", we mean either the physical (hardware) or the web server application (software) [that actually runs the server commands]”</a:t>
            </a:r>
          </a:p>
        </p:txBody>
      </p:sp>
      <p:sp>
        <p:nvSpPr>
          <p:cNvPr id="295" name="Shape 295"/>
          <p:cNvSpPr/>
          <p:nvPr/>
        </p:nvSpPr>
        <p:spPr>
          <a:xfrm>
            <a:off x="457200" y="5334000"/>
            <a:ext cx="8458200" cy="350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xfrm>
            <a:off x="304799" y="-1"/>
            <a:ext cx="5470528" cy="653856"/>
          </a:xfrm>
          <a:prstGeom prst="rect">
            <a:avLst/>
          </a:prstGeom>
        </p:spPr>
        <p:txBody>
          <a:bodyPr/>
          <a:lstStyle/>
          <a:p>
            <a:r>
              <a:t>Server Definition</a:t>
            </a:r>
          </a:p>
        </p:txBody>
      </p:sp>
      <p:pic>
        <p:nvPicPr>
          <p:cNvPr id="298" name="image12.png"/>
          <p:cNvPicPr>
            <a:picLocks noChangeAspect="1"/>
          </p:cNvPicPr>
          <p:nvPr/>
        </p:nvPicPr>
        <p:blipFill>
          <a:blip r:embed="rId2">
            <a:extLst/>
          </a:blip>
          <a:srcRect t="47530" r="15754"/>
          <a:stretch>
            <a:fillRect/>
          </a:stretch>
        </p:blipFill>
        <p:spPr>
          <a:xfrm>
            <a:off x="304800" y="914400"/>
            <a:ext cx="8620595" cy="518160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01" name="Shape 301"/>
          <p:cNvSpPr>
            <a:spLocks noGrp="1"/>
          </p:cNvSpPr>
          <p:nvPr>
            <p:ph type="title"/>
          </p:nvPr>
        </p:nvSpPr>
        <p:spPr>
          <a:xfrm>
            <a:off x="304799" y="-1"/>
            <a:ext cx="5470528" cy="653856"/>
          </a:xfrm>
          <a:prstGeom prst="rect">
            <a:avLst/>
          </a:prstGeom>
        </p:spPr>
        <p:txBody>
          <a:bodyPr/>
          <a:lstStyle/>
          <a:p>
            <a:r>
              <a:t>Definition of “Web Client”</a:t>
            </a:r>
          </a:p>
        </p:txBody>
      </p:sp>
      <p:sp>
        <p:nvSpPr>
          <p:cNvPr id="302" name="Shape 302"/>
          <p:cNvSpPr/>
          <p:nvPr/>
        </p:nvSpPr>
        <p:spPr>
          <a:xfrm>
            <a:off x="457200" y="1143000"/>
            <a:ext cx="8229600" cy="24752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t>Web client lets the user request something on the server and then shows the result (response) of the server.</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p>
        </p:txBody>
      </p:sp>
      <p:sp>
        <p:nvSpPr>
          <p:cNvPr id="303" name="Shape 303"/>
          <p:cNvSpPr/>
          <p:nvPr/>
        </p:nvSpPr>
        <p:spPr>
          <a:xfrm>
            <a:off x="457200" y="4114479"/>
            <a:ext cx="84582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xfrm>
            <a:off x="304799" y="-1"/>
            <a:ext cx="5470528" cy="653856"/>
          </a:xfrm>
          <a:prstGeom prst="rect">
            <a:avLst/>
          </a:prstGeom>
        </p:spPr>
        <p:txBody>
          <a:bodyPr/>
          <a:lstStyle/>
          <a:p>
            <a:r>
              <a:t>Web Client Definition</a:t>
            </a:r>
          </a:p>
        </p:txBody>
      </p:sp>
      <p:pic>
        <p:nvPicPr>
          <p:cNvPr id="306" name="image13.png"/>
          <p:cNvPicPr>
            <a:picLocks noChangeAspect="1"/>
          </p:cNvPicPr>
          <p:nvPr/>
        </p:nvPicPr>
        <p:blipFill>
          <a:blip r:embed="rId2">
            <a:extLst/>
          </a:blip>
          <a:srcRect t="43375" r="12803"/>
          <a:stretch>
            <a:fillRect/>
          </a:stretch>
        </p:blipFill>
        <p:spPr>
          <a:xfrm>
            <a:off x="304799" y="914399"/>
            <a:ext cx="8626718" cy="5105402"/>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304799" y="-1"/>
            <a:ext cx="5470528" cy="653856"/>
          </a:xfrm>
          <a:prstGeom prst="rect">
            <a:avLst/>
          </a:prstGeom>
        </p:spPr>
        <p:txBody>
          <a:bodyPr/>
          <a:lstStyle/>
          <a:p>
            <a:r>
              <a:t>&gt; YOUR TURN!!</a:t>
            </a:r>
          </a:p>
        </p:txBody>
      </p:sp>
      <p:sp>
        <p:nvSpPr>
          <p:cNvPr id="309" name="Shape 309"/>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10" name="Shape 310"/>
          <p:cNvSpPr/>
          <p:nvPr/>
        </p:nvSpPr>
        <p:spPr>
          <a:xfrm>
            <a:off x="304800" y="914400"/>
            <a:ext cx="8686800" cy="47042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Talk to the person next to you and re-explain to one another the following terms: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Web Client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Request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Response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xfrm>
            <a:off x="390606" y="2953542"/>
            <a:ext cx="8229601" cy="871859"/>
          </a:xfrm>
          <a:prstGeom prst="rect">
            <a:avLst/>
          </a:prstGeom>
        </p:spPr>
        <p:txBody>
          <a:bodyPr/>
          <a:lstStyle/>
          <a:p>
            <a:r>
              <a:t>Project Week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xfrm>
            <a:off x="304799" y="-1"/>
            <a:ext cx="5470528" cy="653856"/>
          </a:xfrm>
          <a:prstGeom prst="rect">
            <a:avLst/>
          </a:prstGeom>
        </p:spPr>
        <p:txBody>
          <a:bodyPr/>
          <a:lstStyle/>
          <a:p>
            <a:r>
              <a:t>Aight. Relax.</a:t>
            </a:r>
          </a:p>
        </p:txBody>
      </p:sp>
      <p:sp>
        <p:nvSpPr>
          <p:cNvPr id="313" name="Shape 313"/>
          <p:cNvSpPr/>
          <p:nvPr/>
        </p:nvSpPr>
        <p:spPr>
          <a:xfrm>
            <a:off x="115350" y="5448951"/>
            <a:ext cx="8990550" cy="6808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200" b="1" i="1">
                <a:latin typeface="Arial"/>
                <a:ea typeface="Arial"/>
                <a:cs typeface="Arial"/>
                <a:sym typeface="Arial"/>
              </a:defRPr>
            </a:pPr>
            <a:r>
              <a:t>You can go back to Facebook now </a:t>
            </a:r>
          </a:p>
          <a:p>
            <a:pPr algn="ctr">
              <a:defRPr i="1">
                <a:latin typeface="Arial"/>
                <a:ea typeface="Arial"/>
                <a:cs typeface="Arial"/>
                <a:sym typeface="Arial"/>
              </a:defRPr>
            </a:pPr>
            <a:r>
              <a:t>(But…. Not really, the next stuff is still important)</a:t>
            </a:r>
          </a:p>
        </p:txBody>
      </p:sp>
      <p:pic>
        <p:nvPicPr>
          <p:cNvPr id="314" name="image14.jpg" descr="http://upcat.tips/wp-content/uploads/2014/07/frog-on-back-relax.jpg"/>
          <p:cNvPicPr>
            <a:picLocks noChangeAspect="1"/>
          </p:cNvPicPr>
          <p:nvPr/>
        </p:nvPicPr>
        <p:blipFill>
          <a:blip r:embed="rId2">
            <a:extLst/>
          </a:blip>
          <a:stretch>
            <a:fillRect/>
          </a:stretch>
        </p:blipFill>
        <p:spPr>
          <a:xfrm>
            <a:off x="1009125" y="1960623"/>
            <a:ext cx="6972301" cy="3381568"/>
          </a:xfrm>
          <a:prstGeom prst="rect">
            <a:avLst/>
          </a:prstGeom>
          <a:ln w="12700">
            <a:miter lim="400000"/>
          </a:ln>
        </p:spPr>
      </p:pic>
      <p:sp>
        <p:nvSpPr>
          <p:cNvPr id="315" name="Shape 315"/>
          <p:cNvSpPr/>
          <p:nvPr/>
        </p:nvSpPr>
        <p:spPr>
          <a:xfrm>
            <a:off x="0" y="838200"/>
            <a:ext cx="8990550" cy="94257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3000" b="1" i="1">
                <a:latin typeface="Arial"/>
                <a:ea typeface="Arial"/>
                <a:cs typeface="Arial"/>
                <a:sym typeface="Arial"/>
              </a:defRPr>
            </a:pPr>
            <a:r>
              <a:t>Yay! </a:t>
            </a:r>
            <a:br/>
            <a:r>
              <a:t>You made it through the ultra important stuff!</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xfrm>
            <a:off x="390606" y="2953542"/>
            <a:ext cx="8229601" cy="871859"/>
          </a:xfrm>
          <a:prstGeom prst="rect">
            <a:avLst/>
          </a:prstGeom>
        </p:spPr>
        <p:txBody>
          <a:bodyPr/>
          <a:lstStyle/>
          <a:p>
            <a:r>
              <a:t>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xfrm>
            <a:off x="304799" y="-1"/>
            <a:ext cx="5470528" cy="653856"/>
          </a:xfrm>
          <a:prstGeom prst="rect">
            <a:avLst/>
          </a:prstGeom>
        </p:spPr>
        <p:txBody>
          <a:bodyPr/>
          <a:lstStyle/>
          <a:p>
            <a:r>
              <a:t>Key Question</a:t>
            </a:r>
          </a:p>
        </p:txBody>
      </p:sp>
      <p:sp>
        <p:nvSpPr>
          <p:cNvPr id="320" name="Shape 320"/>
          <p:cNvSpPr/>
          <p:nvPr/>
        </p:nvSpPr>
        <p:spPr>
          <a:xfrm>
            <a:off x="533400" y="2820881"/>
            <a:ext cx="8229600" cy="94281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algn="ctr" defTabSz="685800">
              <a:defRPr sz="6000" b="1" i="1">
                <a:latin typeface="Arial"/>
                <a:ea typeface="Arial"/>
                <a:cs typeface="Arial"/>
                <a:sym typeface="Arial"/>
              </a:defRPr>
            </a:lvl1pPr>
          </a:lstStyle>
          <a:p>
            <a:r>
              <a:t>So what is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23" name="Shape 323"/>
          <p:cNvSpPr>
            <a:spLocks noGrp="1"/>
          </p:cNvSpPr>
          <p:nvPr>
            <p:ph type="title"/>
          </p:nvPr>
        </p:nvSpPr>
        <p:spPr>
          <a:xfrm>
            <a:off x="304799" y="-1"/>
            <a:ext cx="5470528" cy="653856"/>
          </a:xfrm>
          <a:prstGeom prst="rect">
            <a:avLst/>
          </a:prstGeom>
        </p:spPr>
        <p:txBody>
          <a:bodyPr/>
          <a:lstStyle/>
          <a:p>
            <a:r>
              <a:t>Definition of “NodeJS”</a:t>
            </a:r>
          </a:p>
        </p:txBody>
      </p:sp>
      <p:sp>
        <p:nvSpPr>
          <p:cNvPr id="324" name="Shape 324"/>
          <p:cNvSpPr/>
          <p:nvPr/>
        </p:nvSpPr>
        <p:spPr>
          <a:xfrm>
            <a:off x="457200" y="1143000"/>
            <a:ext cx="8229600" cy="26172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400">
                <a:latin typeface="Arial"/>
                <a:ea typeface="Arial"/>
                <a:cs typeface="Arial"/>
                <a:sym typeface="Arial"/>
              </a:defRPr>
            </a:pPr>
            <a:r>
              <a:t>Node.js is an open-source, cross-platform JavaScript runtime environment designed to be run outside of browsers. </a:t>
            </a:r>
            <a:endParaRPr sz="2800"/>
          </a:p>
          <a:p>
            <a:pPr>
              <a:lnSpc>
                <a:spcPct val="90000"/>
              </a:lnSpc>
              <a:spcBef>
                <a:spcPts val="1000"/>
              </a:spcBef>
              <a:defRPr sz="2400">
                <a:latin typeface="Arial"/>
                <a:ea typeface="Arial"/>
                <a:cs typeface="Arial"/>
                <a:sym typeface="Arial"/>
              </a:defRPr>
            </a:pPr>
            <a:endParaRPr sz="2800"/>
          </a:p>
          <a:p>
            <a:pPr>
              <a:lnSpc>
                <a:spcPct val="90000"/>
              </a:lnSpc>
              <a:spcBef>
                <a:spcPts val="1000"/>
              </a:spcBef>
              <a:defRPr sz="2400">
                <a:latin typeface="Arial"/>
                <a:ea typeface="Arial"/>
                <a:cs typeface="Arial"/>
                <a:sym typeface="Arial"/>
              </a:defRPr>
            </a:pPr>
            <a:r>
              <a:t>It is a general utility that can be used for a variety of purposes including asset compilation, scripting, monitoring, and </a:t>
            </a:r>
            <a:r>
              <a:rPr b="1" u="sng"/>
              <a:t>most notably as the basis for web servers</a:t>
            </a:r>
          </a:p>
        </p:txBody>
      </p:sp>
      <p:pic>
        <p:nvPicPr>
          <p:cNvPr id="325" name="image15.jpg" descr="https://s3.amazonaws.com/codementor_content/nodejs_logo_green.jpg"/>
          <p:cNvPicPr>
            <a:picLocks noChangeAspect="1"/>
          </p:cNvPicPr>
          <p:nvPr/>
        </p:nvPicPr>
        <p:blipFill>
          <a:blip r:embed="rId2">
            <a:extLst/>
          </a:blip>
          <a:stretch>
            <a:fillRect/>
          </a:stretch>
        </p:blipFill>
        <p:spPr>
          <a:xfrm>
            <a:off x="6096000" y="4800600"/>
            <a:ext cx="2797380" cy="1198678"/>
          </a:xfrm>
          <a:prstGeom prst="rect">
            <a:avLst/>
          </a:prstGeom>
          <a:ln w="12700">
            <a:miter lim="400000"/>
          </a:ln>
        </p:spPr>
      </p:pic>
      <p:sp>
        <p:nvSpPr>
          <p:cNvPr id="326" name="Shape 326"/>
          <p:cNvSpPr/>
          <p:nvPr/>
        </p:nvSpPr>
        <p:spPr>
          <a:xfrm>
            <a:off x="471465" y="4050267"/>
            <a:ext cx="8458201"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Our made-up definition of Node. Yay for sounding intelligent!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29" name="Shape 329"/>
          <p:cNvSpPr/>
          <p:nvPr/>
        </p:nvSpPr>
        <p:spPr>
          <a:xfrm>
            <a:off x="304800" y="914400"/>
            <a:ext cx="8686800" cy="18594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Take a few moments to research 5 companies that actively use NodeJS in production.</a:t>
            </a:r>
          </a:p>
        </p:txBody>
      </p:sp>
      <p:sp>
        <p:nvSpPr>
          <p:cNvPr id="330" name="Shape 330"/>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&gt; YOUR TURN!!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xfrm>
            <a:off x="304799" y="-1"/>
            <a:ext cx="5470528" cy="653856"/>
          </a:xfrm>
          <a:prstGeom prst="rect">
            <a:avLst/>
          </a:prstGeom>
        </p:spPr>
        <p:txBody>
          <a:bodyPr/>
          <a:lstStyle/>
          <a:p>
            <a:r>
              <a:t>Why Use NodeJS as a Server?</a:t>
            </a:r>
          </a:p>
        </p:txBody>
      </p:sp>
      <p:sp>
        <p:nvSpPr>
          <p:cNvPr id="333" name="Shape 333"/>
          <p:cNvSpPr/>
          <p:nvPr/>
        </p:nvSpPr>
        <p:spPr>
          <a:xfrm>
            <a:off x="457200" y="1143001"/>
            <a:ext cx="8229600" cy="51785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lnSpc>
                <a:spcPct val="90000"/>
              </a:lnSpc>
              <a:spcBef>
                <a:spcPts val="1000"/>
              </a:spcBef>
              <a:buSzPct val="100000"/>
              <a:buFont typeface="Arial"/>
              <a:buChar char="•"/>
              <a:defRPr sz="2400" b="1">
                <a:latin typeface="Arial"/>
                <a:ea typeface="Arial"/>
                <a:cs typeface="Arial"/>
                <a:sym typeface="Arial"/>
              </a:defRPr>
            </a:pPr>
            <a:r>
              <a:t>It re-uses Javascript </a:t>
            </a:r>
            <a:r>
              <a:rPr b="0"/>
              <a:t>– meaning a front-end Javascript developer can also build an entire server themselves</a:t>
            </a:r>
            <a:endParaRPr sz="2800"/>
          </a:p>
          <a:p>
            <a:pPr marL="228600" indent="-228600">
              <a:lnSpc>
                <a:spcPct val="90000"/>
              </a:lnSpc>
              <a:spcBef>
                <a:spcPts val="1000"/>
              </a:spcBef>
              <a:buSzPct val="100000"/>
              <a:buFont typeface="Arial"/>
              <a:buChar char="•"/>
              <a:defRPr sz="2400">
                <a:latin typeface="Arial"/>
                <a:ea typeface="Arial"/>
                <a:cs typeface="Arial"/>
                <a:sym typeface="Arial"/>
              </a:defRPr>
            </a:pPr>
            <a:endParaRPr sz="2800"/>
          </a:p>
          <a:p>
            <a:pPr marL="228600" indent="-228600">
              <a:lnSpc>
                <a:spcPct val="90000"/>
              </a:lnSpc>
              <a:spcBef>
                <a:spcPts val="1000"/>
              </a:spcBef>
              <a:buSzPct val="100000"/>
              <a:buFont typeface="Arial"/>
              <a:buChar char="•"/>
              <a:defRPr sz="2400" b="1">
                <a:latin typeface="Arial"/>
                <a:ea typeface="Arial"/>
                <a:cs typeface="Arial"/>
                <a:sym typeface="Arial"/>
              </a:defRPr>
            </a:pPr>
            <a:r>
              <a:t>It’s easily extendable. </a:t>
            </a:r>
            <a:r>
              <a:rPr b="0"/>
              <a:t>Numerous plugins exist to expand the capabilities of Node</a:t>
            </a:r>
            <a:endParaRPr sz="2800"/>
          </a:p>
          <a:p>
            <a:pPr marL="228600" indent="-228600">
              <a:lnSpc>
                <a:spcPct val="90000"/>
              </a:lnSpc>
              <a:spcBef>
                <a:spcPts val="1000"/>
              </a:spcBef>
              <a:buSzPct val="100000"/>
              <a:buFont typeface="Arial"/>
              <a:buChar char="•"/>
              <a:defRPr sz="2400">
                <a:latin typeface="Arial"/>
                <a:ea typeface="Arial"/>
                <a:cs typeface="Arial"/>
                <a:sym typeface="Arial"/>
              </a:defRPr>
            </a:pPr>
            <a:endParaRPr sz="2800"/>
          </a:p>
          <a:p>
            <a:pPr marL="228600" indent="-228600">
              <a:lnSpc>
                <a:spcPct val="90000"/>
              </a:lnSpc>
              <a:spcBef>
                <a:spcPts val="1000"/>
              </a:spcBef>
              <a:buSzPct val="100000"/>
              <a:buFont typeface="Arial"/>
              <a:buChar char="•"/>
              <a:defRPr sz="2400" b="1">
                <a:latin typeface="Arial"/>
                <a:ea typeface="Arial"/>
                <a:cs typeface="Arial"/>
                <a:sym typeface="Arial"/>
              </a:defRPr>
            </a:pPr>
            <a:r>
              <a:t> Fast-implementation, </a:t>
            </a:r>
            <a:r>
              <a:rPr b="0"/>
              <a:t>which allows for the creation of an entire working server with only a few lines of code.</a:t>
            </a:r>
            <a:endParaRPr sz="2800"/>
          </a:p>
          <a:p>
            <a:pPr marL="228600" indent="-228600">
              <a:lnSpc>
                <a:spcPct val="90000"/>
              </a:lnSpc>
              <a:spcBef>
                <a:spcPts val="1000"/>
              </a:spcBef>
              <a:buSzPct val="100000"/>
              <a:buFont typeface="Arial"/>
              <a:buChar char="•"/>
              <a:defRPr sz="2400" b="1">
                <a:latin typeface="Arial"/>
                <a:ea typeface="Arial"/>
                <a:cs typeface="Arial"/>
                <a:sym typeface="Arial"/>
              </a:defRPr>
            </a:pPr>
            <a:endParaRPr sz="2800"/>
          </a:p>
          <a:p>
            <a:pPr marL="228600" indent="-228600">
              <a:lnSpc>
                <a:spcPct val="90000"/>
              </a:lnSpc>
              <a:spcBef>
                <a:spcPts val="1000"/>
              </a:spcBef>
              <a:buSzPct val="100000"/>
              <a:buFont typeface="Arial"/>
              <a:buChar char="•"/>
              <a:defRPr sz="2400" b="1">
                <a:latin typeface="Arial"/>
                <a:ea typeface="Arial"/>
                <a:cs typeface="Arial"/>
                <a:sym typeface="Arial"/>
              </a:defRPr>
            </a:pPr>
            <a:r>
              <a:t>Single-Threaded Asycncronous Model </a:t>
            </a:r>
            <a:r>
              <a:rPr b="0"/>
              <a:t>– meaning it can handle multiple requests simultaneously and not get bottlenecked.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title"/>
          </p:nvPr>
        </p:nvSpPr>
        <p:spPr>
          <a:xfrm>
            <a:off x="304799" y="-1"/>
            <a:ext cx="5470528" cy="653856"/>
          </a:xfrm>
          <a:prstGeom prst="rect">
            <a:avLst/>
          </a:prstGeom>
        </p:spPr>
        <p:txBody>
          <a:bodyPr/>
          <a:lstStyle/>
          <a:p>
            <a:r>
              <a:t>Syncrononous Threading</a:t>
            </a:r>
          </a:p>
        </p:txBody>
      </p:sp>
      <p:pic>
        <p:nvPicPr>
          <p:cNvPr id="336" name="image16.png"/>
          <p:cNvPicPr>
            <a:picLocks noChangeAspect="1"/>
          </p:cNvPicPr>
          <p:nvPr/>
        </p:nvPicPr>
        <p:blipFill>
          <a:blip r:embed="rId2">
            <a:extLst/>
          </a:blip>
          <a:stretch>
            <a:fillRect/>
          </a:stretch>
        </p:blipFill>
        <p:spPr>
          <a:xfrm>
            <a:off x="115349" y="758726"/>
            <a:ext cx="9055225" cy="4572001"/>
          </a:xfrm>
          <a:prstGeom prst="rect">
            <a:avLst/>
          </a:prstGeom>
          <a:ln w="12700">
            <a:miter lim="400000"/>
          </a:ln>
        </p:spPr>
      </p:pic>
      <p:sp>
        <p:nvSpPr>
          <p:cNvPr id="337" name="Shape 337"/>
          <p:cNvSpPr/>
          <p:nvPr/>
        </p:nvSpPr>
        <p:spPr>
          <a:xfrm>
            <a:off x="115350" y="5401269"/>
            <a:ext cx="8990550" cy="8840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t>In traditional synchronous threading, </a:t>
            </a:r>
            <a:r>
              <a:rPr u="sng"/>
              <a:t>each request requires its own thread</a:t>
            </a:r>
            <a:r>
              <a:t>. No other request can pass through that thread until complete. Since there is a limited pool of threads, </a:t>
            </a:r>
            <a:r>
              <a:rPr u="sng"/>
              <a:t>this can create bottlenecks.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xfrm>
            <a:off x="304799" y="-1"/>
            <a:ext cx="5470528" cy="653856"/>
          </a:xfrm>
          <a:prstGeom prst="rect">
            <a:avLst/>
          </a:prstGeom>
        </p:spPr>
        <p:txBody>
          <a:bodyPr/>
          <a:lstStyle>
            <a:lvl1pPr>
              <a:defRPr sz="2100"/>
            </a:lvl1pPr>
          </a:lstStyle>
          <a:p>
            <a:r>
              <a:t>Asynchronous Threading (Node Way)</a:t>
            </a:r>
          </a:p>
        </p:txBody>
      </p:sp>
      <p:pic>
        <p:nvPicPr>
          <p:cNvPr id="340" name="image17.png"/>
          <p:cNvPicPr>
            <a:picLocks noChangeAspect="1"/>
          </p:cNvPicPr>
          <p:nvPr/>
        </p:nvPicPr>
        <p:blipFill>
          <a:blip r:embed="rId2">
            <a:extLst/>
          </a:blip>
          <a:stretch>
            <a:fillRect/>
          </a:stretch>
        </p:blipFill>
        <p:spPr>
          <a:xfrm>
            <a:off x="293509" y="679253"/>
            <a:ext cx="8697095" cy="4419601"/>
          </a:xfrm>
          <a:prstGeom prst="rect">
            <a:avLst/>
          </a:prstGeom>
          <a:ln w="12700">
            <a:miter lim="400000"/>
          </a:ln>
        </p:spPr>
      </p:pic>
      <p:sp>
        <p:nvSpPr>
          <p:cNvPr id="341" name="Shape 341"/>
          <p:cNvSpPr/>
          <p:nvPr/>
        </p:nvSpPr>
        <p:spPr>
          <a:xfrm>
            <a:off x="115350" y="5098853"/>
            <a:ext cx="8990550" cy="11507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t>In Node-based asynchronous threading, a single thread is used throughout. Each thread is “put to the side” using callbacks and responded to when ready. Because of this, there is </a:t>
            </a:r>
            <a:r>
              <a:rPr u="sng"/>
              <a:t>no limit on the number of requests </a:t>
            </a:r>
            <a:r>
              <a:t>that can be responded to and there is </a:t>
            </a:r>
            <a:r>
              <a:rPr u="sng"/>
              <a:t>no bottleneck</a:t>
            </a:r>
            <a:r>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xfrm>
            <a:off x="390606" y="2953542"/>
            <a:ext cx="8229601" cy="871859"/>
          </a:xfrm>
          <a:prstGeom prst="rect">
            <a:avLst/>
          </a:prstGeom>
        </p:spPr>
        <p:txBody>
          <a:bodyPr/>
          <a:lstStyle/>
          <a:p>
            <a:r>
              <a:t>Coding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90606" y="2953542"/>
            <a:ext cx="8229601" cy="871859"/>
          </a:xfrm>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Instructor’s Feedback</a:t>
            </a:r>
          </a:p>
        </p:txBody>
      </p:sp>
      <p:pic>
        <p:nvPicPr>
          <p:cNvPr id="250" name="image7.gif" descr="http://static1.gamespot.com/uploads/original/255/2550934/2810668-4705265834-mind-.gif"/>
          <p:cNvPicPr>
            <a:picLocks/>
          </p:cNvPicPr>
          <p:nvPr/>
        </p:nvPicPr>
        <p:blipFill>
          <a:blip r:embed="rId2">
            <a:extLst/>
          </a:blip>
          <a:stretch>
            <a:fillRect/>
          </a:stretch>
        </p:blipFill>
        <p:spPr>
          <a:xfrm>
            <a:off x="897342" y="783752"/>
            <a:ext cx="7425513" cy="4943273"/>
          </a:xfrm>
          <a:prstGeom prst="rect">
            <a:avLst/>
          </a:prstGeom>
          <a:ln w="12700">
            <a:miter lim="400000"/>
          </a:ln>
        </p:spPr>
      </p:pic>
      <p:sp>
        <p:nvSpPr>
          <p:cNvPr id="251" name="Shape 251"/>
          <p:cNvSpPr/>
          <p:nvPr/>
        </p:nvSpPr>
        <p:spPr>
          <a:xfrm>
            <a:off x="304799" y="5821162"/>
            <a:ext cx="8610601" cy="5039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defTabSz="685800">
              <a:spcBef>
                <a:spcPts val="500"/>
              </a:spcBef>
              <a:defRPr sz="2200" b="1">
                <a:latin typeface="Arial"/>
                <a:ea typeface="Arial"/>
                <a:cs typeface="Arial"/>
                <a:sym typeface="Arial"/>
              </a:defRPr>
            </a:lvl1pPr>
          </a:lstStyle>
          <a:p>
            <a:r>
              <a:t>Seriously, mind-blown.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xfrm>
            <a:off x="304799" y="-1"/>
            <a:ext cx="5470528" cy="653856"/>
          </a:xfrm>
          <a:prstGeom prst="rect">
            <a:avLst/>
          </a:prstGeom>
        </p:spPr>
        <p:txBody>
          <a:bodyPr/>
          <a:lstStyle/>
          <a:p>
            <a:r>
              <a:t>A Little Perspective</a:t>
            </a:r>
          </a:p>
        </p:txBody>
      </p:sp>
      <p:sp>
        <p:nvSpPr>
          <p:cNvPr id="254" name="Shape 254"/>
          <p:cNvSpPr/>
          <p:nvPr/>
        </p:nvSpPr>
        <p:spPr>
          <a:xfrm>
            <a:off x="381000" y="2848856"/>
            <a:ext cx="8610600" cy="10392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Last time I said this you barely knew what a “div” was.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Specifically…</a:t>
            </a:r>
          </a:p>
        </p:txBody>
      </p:sp>
      <p:sp>
        <p:nvSpPr>
          <p:cNvPr id="257" name="Shape 257"/>
          <p:cNvSpPr/>
          <p:nvPr/>
        </p:nvSpPr>
        <p:spPr>
          <a:xfrm>
            <a:off x="304799" y="762000"/>
            <a:ext cx="8740776" cy="413426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t>Things I’ve noticed people doing </a:t>
            </a:r>
            <a:r>
              <a:rPr i="1" u="sng"/>
              <a:t>incredibly</a:t>
            </a:r>
            <a:r>
              <a:t> well:</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Stunning front-end </a:t>
            </a:r>
            <a:r>
              <a:rPr sz="1800"/>
              <a:t>(Seriously, you guys are better than me at this point) </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Amazing execution of challenging concepts </a:t>
            </a:r>
            <a:r>
              <a:rPr sz="1800"/>
              <a:t>(no one took the easy road)</a:t>
            </a:r>
          </a:p>
          <a:p>
            <a:pPr marL="257175" indent="-257175" defTabSz="685800">
              <a:spcBef>
                <a:spcPts val="500"/>
              </a:spcBef>
              <a:buSzPct val="100000"/>
              <a:buFont typeface="Arial"/>
              <a:buChar char="•"/>
              <a:defRPr sz="2200">
                <a:latin typeface="Arial"/>
                <a:ea typeface="Arial"/>
                <a:cs typeface="Arial"/>
                <a:sym typeface="Arial"/>
              </a:defRPr>
            </a:pPr>
            <a:endParaRPr sz="1800"/>
          </a:p>
          <a:p>
            <a:pPr marL="257175" indent="-257175" defTabSz="685800">
              <a:spcBef>
                <a:spcPts val="500"/>
              </a:spcBef>
              <a:buSzPct val="100000"/>
              <a:buFont typeface="Arial"/>
              <a:buChar char="•"/>
              <a:defRPr sz="2200">
                <a:latin typeface="Arial"/>
                <a:ea typeface="Arial"/>
                <a:cs typeface="Arial"/>
                <a:sym typeface="Arial"/>
              </a:defRPr>
            </a:pPr>
            <a:r>
              <a:t>Fantastic explanations of your code and technology</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And basically everything. </a:t>
            </a:r>
            <a:endParaRPr sz="2400"/>
          </a:p>
        </p:txBody>
      </p:sp>
      <p:sp>
        <p:nvSpPr>
          <p:cNvPr id="258" name="Shape 258"/>
          <p:cNvSpPr/>
          <p:nvPr/>
        </p:nvSpPr>
        <p:spPr>
          <a:xfrm>
            <a:off x="533400" y="5142563"/>
            <a:ext cx="8229600" cy="7926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2400" b="1" i="1">
                <a:latin typeface="Arial"/>
                <a:ea typeface="Arial"/>
                <a:cs typeface="Arial"/>
                <a:sym typeface="Arial"/>
              </a:defRPr>
            </a:pPr>
            <a:r>
              <a:t>Seriously. </a:t>
            </a:r>
            <a:br/>
            <a:r>
              <a:t>Put the GitHub code on your LinkedIn profiles</a:t>
            </a:r>
          </a:p>
        </p:txBody>
      </p:sp>
      <p:sp>
        <p:nvSpPr>
          <p:cNvPr id="259" name="Shape 259"/>
          <p:cNvSpPr/>
          <p:nvPr/>
        </p:nvSpPr>
        <p:spPr>
          <a:xfrm>
            <a:off x="457199" y="5046752"/>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Next Steps…</a:t>
            </a:r>
          </a:p>
        </p:txBody>
      </p:sp>
      <p:sp>
        <p:nvSpPr>
          <p:cNvPr id="262" name="Shape 262"/>
          <p:cNvSpPr/>
          <p:nvPr/>
        </p:nvSpPr>
        <p:spPr>
          <a:xfrm>
            <a:off x="304799" y="762000"/>
            <a:ext cx="8740776" cy="453151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t>Close out your projects well!</a:t>
            </a:r>
            <a:endParaRPr sz="2400"/>
          </a:p>
          <a:p>
            <a:pPr marL="257175" indent="-257175" defTabSz="685800">
              <a:spcBef>
                <a:spcPts val="500"/>
              </a:spcBef>
              <a:buSzPct val="100000"/>
              <a:buFont typeface="Arial"/>
              <a:buChar char="•"/>
              <a:defRPr sz="2200">
                <a:latin typeface="Arial"/>
                <a:ea typeface="Arial"/>
                <a:cs typeface="Arial"/>
                <a:sym typeface="Arial"/>
              </a:defRPr>
            </a:pPr>
            <a:r>
              <a:t>Create README’s for your code on GitHub</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Use a custom domain URL</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Create default, working “test cases”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Consider writing a blog article / video that builds from scratch</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Fork / Star other people’s code</a:t>
            </a:r>
            <a:endParaRPr sz="2400"/>
          </a:p>
        </p:txBody>
      </p:sp>
      <p:sp>
        <p:nvSpPr>
          <p:cNvPr id="263" name="Shape 263"/>
          <p:cNvSpPr/>
          <p:nvPr/>
        </p:nvSpPr>
        <p:spPr>
          <a:xfrm>
            <a:off x="533400" y="5053663"/>
            <a:ext cx="8229600" cy="9704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3600" b="1" i="1">
                <a:latin typeface="Arial"/>
                <a:ea typeface="Arial"/>
                <a:cs typeface="Arial"/>
                <a:sym typeface="Arial"/>
              </a:defRPr>
            </a:pPr>
            <a:r>
              <a:t>And seriously. </a:t>
            </a:r>
            <a:br/>
            <a:r>
              <a:rPr sz="2400"/>
              <a:t>Put the GitHub code on your LinkedIn profiles</a:t>
            </a:r>
          </a:p>
        </p:txBody>
      </p:sp>
      <p:sp>
        <p:nvSpPr>
          <p:cNvPr id="264" name="Shape 264"/>
          <p:cNvSpPr/>
          <p:nvPr/>
        </p:nvSpPr>
        <p:spPr>
          <a:xfrm>
            <a:off x="457199" y="5105400"/>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390606" y="2953542"/>
            <a:ext cx="8229601" cy="871859"/>
          </a:xfrm>
          <a:prstGeom prst="rect">
            <a:avLst/>
          </a:prstGeom>
        </p:spPr>
        <p:txBody>
          <a:bodyPr/>
          <a:lstStyle/>
          <a:p>
            <a:r>
              <a:t>The Mystery of “Backend”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133164" y="0"/>
            <a:ext cx="2020073" cy="653856"/>
          </a:xfrm>
          <a:prstGeom prst="rect">
            <a:avLst/>
          </a:prstGeom>
        </p:spPr>
        <p:txBody>
          <a:bodyPr/>
          <a:lstStyle/>
          <a:p>
            <a:r>
              <a:rPr dirty="0"/>
              <a:t>FOCUS!</a:t>
            </a:r>
          </a:p>
        </p:txBody>
      </p:sp>
      <p:sp>
        <p:nvSpPr>
          <p:cNvPr id="269" name="Shape 269"/>
          <p:cNvSpPr/>
          <p:nvPr/>
        </p:nvSpPr>
        <p:spPr>
          <a:xfrm>
            <a:off x="1423301" y="5486400"/>
            <a:ext cx="6449813" cy="62175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800" b="1" i="1">
                <a:latin typeface="Arial"/>
                <a:ea typeface="Arial"/>
                <a:cs typeface="Arial"/>
                <a:sym typeface="Arial"/>
              </a:defRPr>
            </a:lvl1pPr>
          </a:lstStyle>
          <a:p>
            <a:r>
              <a:t>This next stuff is important!</a:t>
            </a:r>
          </a:p>
        </p:txBody>
      </p:sp>
      <p:pic>
        <p:nvPicPr>
          <p:cNvPr id="3" name="Picture 2">
            <a:extLst>
              <a:ext uri="{FF2B5EF4-FFF2-40B4-BE49-F238E27FC236}">
                <a16:creationId xmlns:a16="http://schemas.microsoft.com/office/drawing/2014/main" id="{D36A81F6-6695-4214-A43E-C989DB1E7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200" y="923278"/>
            <a:ext cx="6848963" cy="45631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xfrm>
            <a:off x="304799" y="-1"/>
            <a:ext cx="5470528" cy="653856"/>
          </a:xfrm>
          <a:prstGeom prst="rect">
            <a:avLst/>
          </a:prstGeom>
        </p:spPr>
        <p:txBody>
          <a:bodyPr/>
          <a:lstStyle/>
          <a:p>
            <a:r>
              <a:t>Full-Stack Development?</a:t>
            </a:r>
          </a:p>
        </p:txBody>
      </p:sp>
      <p:pic>
        <p:nvPicPr>
          <p:cNvPr id="3" name="Picture 2">
            <a:extLst>
              <a:ext uri="{FF2B5EF4-FFF2-40B4-BE49-F238E27FC236}">
                <a16:creationId xmlns:a16="http://schemas.microsoft.com/office/drawing/2014/main" id="{17D78B02-F46C-47D6-A8C2-FA6991CB7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01" y="790112"/>
            <a:ext cx="5497220" cy="5497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836</Words>
  <Application>Microsoft Office PowerPoint</Application>
  <PresentationFormat>On-screen Show (4:3)</PresentationFormat>
  <Paragraphs>108</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UCF - Theme</vt:lpstr>
      <vt:lpstr>Know Thy Node</vt:lpstr>
      <vt:lpstr>Project Week</vt:lpstr>
      <vt:lpstr>PowerPoint Presentation</vt:lpstr>
      <vt:lpstr>A Little Perspective</vt:lpstr>
      <vt:lpstr>PowerPoint Presentation</vt:lpstr>
      <vt:lpstr>PowerPoint Presentation</vt:lpstr>
      <vt:lpstr>The Mystery of “Backend”</vt:lpstr>
      <vt:lpstr>FOCUS!</vt:lpstr>
      <vt:lpstr>Full-Stack Development?</vt:lpstr>
      <vt:lpstr>Full-Stack Development</vt:lpstr>
      <vt:lpstr>The “Magic” of YouTube</vt:lpstr>
      <vt:lpstr>Key Question</vt:lpstr>
      <vt:lpstr>Server-Side Code in Action!</vt:lpstr>
      <vt:lpstr>Critical Question</vt:lpstr>
      <vt:lpstr>Definition of “Server”</vt:lpstr>
      <vt:lpstr>Server Definition</vt:lpstr>
      <vt:lpstr>Definition of “Web Client”</vt:lpstr>
      <vt:lpstr>Web Client Definition</vt:lpstr>
      <vt:lpstr>&gt; YOUR TURN!!</vt:lpstr>
      <vt:lpstr>Aight. Relax.</vt:lpstr>
      <vt:lpstr>Node.JS</vt:lpstr>
      <vt:lpstr>Key Question</vt:lpstr>
      <vt:lpstr>Definition of “NodeJS”</vt:lpstr>
      <vt:lpstr>PowerPoint Presentation</vt:lpstr>
      <vt:lpstr>Why Use NodeJS as a Server?</vt:lpstr>
      <vt:lpstr>Syncrononous Threading</vt:lpstr>
      <vt:lpstr>Asynchronous Threading (Node Way)</vt:lpstr>
      <vt:lpstr>Coding Time!</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Thy Node</dc:title>
  <cp:lastModifiedBy>Tammer Galal</cp:lastModifiedBy>
  <cp:revision>1</cp:revision>
  <dcterms:modified xsi:type="dcterms:W3CDTF">2017-08-28T19:28:13Z</dcterms:modified>
</cp:coreProperties>
</file>